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32" r:id="rId6"/>
  </p:sldMasterIdLst>
  <p:notesMasterIdLst>
    <p:notesMasterId r:id="rId19"/>
  </p:notesMasterIdLst>
  <p:handoutMasterIdLst>
    <p:handoutMasterId r:id="rId20"/>
  </p:handoutMasterIdLst>
  <p:sldIdLst>
    <p:sldId id="279" r:id="rId7"/>
    <p:sldId id="257" r:id="rId8"/>
    <p:sldId id="258" r:id="rId9"/>
    <p:sldId id="280" r:id="rId10"/>
    <p:sldId id="276" r:id="rId11"/>
    <p:sldId id="271" r:id="rId12"/>
    <p:sldId id="273" r:id="rId13"/>
    <p:sldId id="274" r:id="rId14"/>
    <p:sldId id="262" r:id="rId15"/>
    <p:sldId id="266" r:id="rId16"/>
    <p:sldId id="282" r:id="rId17"/>
    <p:sldId id="283" r:id="rId18"/>
  </p:sldIdLst>
  <p:sldSz cx="9144000" cy="6858000" type="screen4x3"/>
  <p:notesSz cx="7559675" cy="10691813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1458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3" name="Datumsplatzhalter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4" name="Fußzeilenplatzhalter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5" name="Foliennummernplatzhalter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5685F31B-FC5C-444E-873C-51F4F8B95ED2}" type="slidenum">
              <a:t>‹Nr.›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528272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 idx="2"/>
          </p:nvPr>
        </p:nvSpPr>
        <p:spPr>
          <a:xfrm>
            <a:off x="1108075" y="812800"/>
            <a:ext cx="5341938" cy="400843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de-DE"/>
          </a:p>
        </p:txBody>
      </p:sp>
      <p:sp>
        <p:nvSpPr>
          <p:cNvPr id="4" name="Kopfzeilenplatzhalt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Datumsplatzhalter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ußzeilenplatzhalter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Foliennummernplatzhalter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de-DE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A0EBF300-2514-46BB-9D15-19717748DD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155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de-DE" sz="2000" b="0" i="0" u="none" strike="noStrike" kern="1200">
        <a:ln>
          <a:noFill/>
        </a:ln>
        <a:latin typeface="Arial" pitchFamily="18"/>
        <a:ea typeface="SimSun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r>
              <a:rPr lang="de-DE" dirty="0" smtClean="0">
                <a:latin typeface="Albany" pitchFamily="18"/>
                <a:cs typeface="Tahoma" pitchFamily="2"/>
              </a:rPr>
              <a:t>Funktionelle Bereiche der Entwicklung</a:t>
            </a:r>
            <a:endParaRPr lang="de-DE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 dirty="0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8075" y="812800"/>
            <a:ext cx="5341938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7640" cy="4811400"/>
          </a:xfrm>
        </p:spPr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>
              <a:latin typeface="Albany" pitchFamily="18"/>
              <a:cs typeface="Tahoma" pitchFamily="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1213"/>
            <a:ext cx="5346700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669" y="5078189"/>
            <a:ext cx="6045061" cy="307777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06488" y="811213"/>
            <a:ext cx="5346700" cy="4010025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755669" y="5078189"/>
            <a:ext cx="6045061" cy="307777"/>
          </a:xfrm>
        </p:spPr>
        <p:txBody>
          <a:bodyPr>
            <a:spAutoFit/>
          </a:bodyPr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Times New Roman" pitchFamily="18"/>
              <a:buChar char="–"/>
            </a:lvl2pPr>
            <a:lvl3pPr lvl="2">
              <a:buClr>
                <a:srgbClr val="000000"/>
              </a:buClr>
              <a:buSzPct val="100000"/>
              <a:buFont typeface="Times New Roman" pitchFamily="18"/>
              <a:buChar char="•"/>
            </a:lvl3pPr>
            <a:lvl4pPr lvl="3">
              <a:buClr>
                <a:srgbClr val="000000"/>
              </a:buClr>
              <a:buSzPct val="100000"/>
              <a:buFont typeface="Times New Roman" pitchFamily="18"/>
              <a:buChar char="–"/>
            </a:lvl4pPr>
            <a:lvl5pPr lvl="4">
              <a:buClr>
                <a:srgbClr val="000000"/>
              </a:buClr>
              <a:buSzPct val="100000"/>
              <a:buFont typeface="Times New Roman" pitchFamily="18"/>
              <a:buChar char="»"/>
            </a:lvl5pPr>
            <a:lvl6pPr lvl="5">
              <a:buClr>
                <a:srgbClr val="000000"/>
              </a:buClr>
              <a:buSzPct val="100000"/>
              <a:buFont typeface="Times New Roman" pitchFamily="18"/>
              <a:buChar char="»"/>
            </a:lvl6pPr>
            <a:lvl7pPr lvl="6">
              <a:buClr>
                <a:srgbClr val="000000"/>
              </a:buClr>
              <a:buSzPct val="100000"/>
              <a:buFont typeface="Times New Roman" pitchFamily="18"/>
              <a:buChar char="»"/>
            </a:lvl7pPr>
            <a:lvl8pPr lvl="7">
              <a:buClr>
                <a:srgbClr val="000000"/>
              </a:buClr>
              <a:buSzPct val="100000"/>
              <a:buFont typeface="Times New Roman" pitchFamily="18"/>
              <a:buChar char="»"/>
            </a:lvl8pPr>
            <a:lvl9pPr lvl="8">
              <a:buClr>
                <a:srgbClr val="000000"/>
              </a:buClr>
              <a:buSzPct val="100000"/>
              <a:buFont typeface="Times New Roman" pitchFamily="18"/>
              <a:buChar char="»"/>
            </a:lvl9pPr>
          </a:lstStyle>
          <a:p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8B35E-A75C-46FF-A6CB-0DBD9DBB6C7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709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F6C9E-4139-4923-AA44-EB5FB955888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374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48122-8C81-44C9-A803-05F3E9049BD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7571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FEF06-A23D-46AE-BE24-120F9FCD913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84710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0103C-B721-4F1E-9C8E-46D3D1E69DA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80069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F665D-895C-4D3D-A25F-117B12EAFB2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04832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B8DD75-D704-454C-842D-9B96CF06BF1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3968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E22E15-8D25-44A4-99F0-C2B0FAC40BE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97447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78608-49D6-49B8-A649-557A387647B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08042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135FD-E166-4700-851C-C4E7C68BF5E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60549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5585B-93F6-43B4-85F5-A634A61D271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7712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7ADCB-E515-4ADE-AC5E-1A60F37A20C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4739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A5A0F-DE88-42A2-A68B-4B91AB5B4E2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06101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5AAE3-59AF-480E-BA5C-71E529A246A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1521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94B17-F74C-4500-9919-C81928F24E3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4520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0E309-217F-47B8-9A65-37D4429B0B9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38044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B2AC6-B4D6-46C6-8B83-7B0CE0FA90E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62380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A48265-E2D2-47CF-987D-6CDCF60A96B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25619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AEEF6E-E2AA-45C6-8875-67233751DA2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26386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F7414-1D9B-4A99-957A-061506C0239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6385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AD1FDC-461D-4DF7-9E44-D88740D3693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691344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5F2D7-43F7-4CCC-A8D8-C32987DDCD1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1467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133A4-C0DB-4050-A014-9CC4A70B392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284623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3F9F7B-7F61-4FD6-9C1D-2A8273B9EC4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6925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0A59A-CC4D-423D-87CE-D4324C30A4F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0161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220F1E-D7B6-4041-B4A5-D44402EE578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02452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47661F-AD19-40DA-B9C3-C2ECDCE16B4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88530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6B3ABE-6181-4FBE-A87E-9FBCE93B7DB8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59879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DEBF90-21C3-4993-AF68-3ECA7802CDFE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20351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44AB0-253B-4CC3-B410-5E240CE7C01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144212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D154F-4ECF-4753-AE2D-7066934A323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30290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D0E4-D388-44C6-A747-14E1DAB9E136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7012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321ED9-DFA6-42E2-8FC0-815043CF4DE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548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8C4B7-520B-45A0-8430-BD29656891C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4518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C9534B-108A-406C-99F4-22AB98C2CE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210406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9FF82-AF4A-455F-B772-C10A31FB3D1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61396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058DB-27D3-4871-A07E-96771AC44C2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73731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2E524-306C-43A6-8569-17F4675C49D0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20478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BA58D-F079-491C-8BEA-1F55AF0E662C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4481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7CAE77-5C72-4271-8C35-1B445B39ABC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5342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A911C2-41D9-40BE-884D-501BE243025A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47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D585F9D-F2AE-44F5-BAE5-F8EB995A40B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483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4963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C2AC76-84EA-4694-B56E-CA21B99EB3D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20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D0D89C6-6761-4C76-B5EE-61FC89FD12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42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DE002-A061-451C-9247-6954541FF04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740454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98987E-84A1-4C13-B7F0-F5EFCC870912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84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3D3C825-057D-43DE-8A36-C730234BFF1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1557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847B9A-D12A-4C51-9957-E9325CE68B6B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312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7DCA1EA-9D98-4019-84B8-7996E4191A31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121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A291734-B9F2-4389-A2B1-83EB24639175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33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3050"/>
            <a:ext cx="2057400" cy="58578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9800" cy="58578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643463-7B46-467F-A2AD-D778AA43476F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467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1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17F3666-AFEC-41B3-91A2-6F24D24E8B0E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C2C79347-FDF4-4590-B40E-69C19476E402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9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92CABE14-4624-47B2-ACF7-0D4088C6469C}" type="slidenum">
              <a:rPr lang="de-DE" smtClean="0"/>
              <a:t>‹Nr.›</a:t>
            </a:fld>
            <a:endParaRPr lang="de-DE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1293F10-3DC7-4EB8-A700-8172A2E62EE5}" type="slidenum">
              <a:rPr lang="de-DE" smtClean="0"/>
              <a:t>‹Nr.›</a:t>
            </a:fld>
            <a:endParaRPr lang="de-DE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9"/>
            <a:ext cx="3273552" cy="343217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245B9A-6E20-43D1-BA86-EAA7E205CF43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77895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12506266-9918-4C78-8EF6-ABA166E4CD2E}" type="slidenum">
              <a:rPr lang="de-DE" smtClean="0"/>
              <a:t>‹Nr.›</a:t>
            </a:fld>
            <a:endParaRPr lang="de-DE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6F707934-9ACD-4B17-BBBF-1A2C240466E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42EA22B1-5425-4D4B-9306-C6149B26F33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73CA2873-67F9-470A-91B1-591360536DED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6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lvl="0"/>
            <a:fld id="{58B67A14-F1E6-48DF-BA02-E0A7267A5617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0"/>
            <a:endParaRPr lang="de-DE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2"/>
            <a:ext cx="5791200" cy="3505199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665BFEE-346B-4E92-A73C-4CAA094F9B8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C42FA4-895B-4365-B324-67AD17EE0EE1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2645E-9269-4263-8613-7131490EEA34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485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CD91E8-FB13-4346-95C9-0D2012C8A449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7882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93656-49F5-4B63-9EEC-632B3F98FB9D}" type="slidenum"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5302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microsoft.com/office/2007/relationships/hdphoto" Target="../media/hdphoto1.wdp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764CD-C403-4041-9619-8FDBBB5A3F62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1172C-A803-4C39-B119-FB092D69D9F5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05816-4A9F-4AB2-8222-A1A210B9E081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/>
    <p:bodyStyle/>
    <p:otherStyle/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44EBB8-38B5-40B5-9B2E-575DA82BD784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/>
    <p:bodyStyle/>
    <p:otherStyle/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4000"/>
                <a:satMod val="280000"/>
              </a:schemeClr>
              <a:schemeClr val="bg2">
                <a:tint val="60000"/>
                <a:satMod val="12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2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 txBox="1">
            <a:spLocks noGrp="1"/>
          </p:cNvSpPr>
          <p:nvPr>
            <p:ph type="title"/>
          </p:nvPr>
        </p:nvSpPr>
        <p:spPr>
          <a:xfrm>
            <a:off x="457200" y="27324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de-DE"/>
          </a:p>
        </p:txBody>
      </p:sp>
      <p:sp>
        <p:nvSpPr>
          <p:cNvPr id="3" name="Textplatzhalter 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CC99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CC99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Albany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 txBox="1">
            <a:spLocks noGrp="1"/>
          </p:cNvSpPr>
          <p:nvPr>
            <p:ph type="dt" sz="half" idx="2"/>
          </p:nvPr>
        </p:nvSpPr>
        <p:spPr>
          <a:xfrm>
            <a:off x="45720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Fußzeilenplatzhalter 4"/>
          <p:cNvSpPr txBox="1">
            <a:spLocks noGrp="1"/>
          </p:cNvSpPr>
          <p:nvPr>
            <p:ph type="ftr" sz="quarter" idx="3"/>
          </p:nvPr>
        </p:nvSpPr>
        <p:spPr>
          <a:xfrm>
            <a:off x="3126960" y="6247440"/>
            <a:ext cx="289836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de-DE"/>
          </a:p>
        </p:txBody>
      </p:sp>
      <p:sp>
        <p:nvSpPr>
          <p:cNvPr id="6" name="Foliennummernplatzhalter 5"/>
          <p:cNvSpPr txBox="1">
            <a:spLocks noGrp="1"/>
          </p:cNvSpPr>
          <p:nvPr>
            <p:ph type="sldNum" sz="quarter" idx="4"/>
          </p:nvPr>
        </p:nvSpPr>
        <p:spPr>
          <a:xfrm>
            <a:off x="6555960" y="6247440"/>
            <a:ext cx="2130120" cy="4726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de-DE" sz="1400">
                <a:solidFill>
                  <a:srgbClr val="FFFFFF"/>
                </a:solidFill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593D30F3-0041-45C1-A441-447E8896324C}" type="slidenum"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rtl="0" hangingPunct="0">
        <a:tabLst/>
        <a:defRPr lang="de-DE" sz="44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7"/>
        </a:spcAft>
        <a:tabLst/>
        <a:defRPr lang="de-DE" sz="3200" b="0" i="0" u="none" strike="noStrike">
          <a:ln>
            <a:noFill/>
          </a:ln>
          <a:solidFill>
            <a:srgbClr val="FFFFFF"/>
          </a:solidFill>
          <a:latin typeface="Albany" pitchFamily="18"/>
          <a:cs typeface="Tahoma" pitchFamily="2"/>
        </a:defRPr>
      </a:lvl1pPr>
    </p:bodyStyle>
    <p:otherStyle/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2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5"/>
            <a:ext cx="6479363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2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9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E99764CD-C403-4041-9619-8FDBBB5A3F62}" type="slidenum">
              <a:rPr lang="de-DE" smtClean="0"/>
              <a:t>‹Nr.›</a:t>
            </a:fld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53750" y="404664"/>
            <a:ext cx="90364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dirty="0">
                <a:solidFill>
                  <a:srgbClr val="FF9900"/>
                </a:solidFill>
              </a:rPr>
              <a:t>3. UK – Tag</a:t>
            </a:r>
          </a:p>
          <a:p>
            <a:pPr algn="ctr"/>
            <a:r>
              <a:rPr lang="de-DE" dirty="0">
                <a:solidFill>
                  <a:srgbClr val="FF9900"/>
                </a:solidFill>
              </a:rPr>
              <a:t>„Unterstützte Kommunikation und</a:t>
            </a:r>
          </a:p>
          <a:p>
            <a:pPr algn="ctr"/>
            <a:r>
              <a:rPr lang="de-DE" dirty="0">
                <a:solidFill>
                  <a:srgbClr val="FF9900"/>
                </a:solidFill>
              </a:rPr>
              <a:t>Autismus-Spektrum-</a:t>
            </a:r>
          </a:p>
          <a:p>
            <a:pPr algn="ctr"/>
            <a:r>
              <a:rPr lang="de-DE" dirty="0">
                <a:solidFill>
                  <a:srgbClr val="FF9900"/>
                </a:solidFill>
              </a:rPr>
              <a:t>Störungen (ASS</a:t>
            </a:r>
            <a:r>
              <a:rPr lang="de-DE" dirty="0" smtClean="0">
                <a:solidFill>
                  <a:srgbClr val="FF9900"/>
                </a:solidFill>
              </a:rPr>
              <a:t>)“ </a:t>
            </a:r>
          </a:p>
          <a:p>
            <a:pPr algn="ctr"/>
            <a:endParaRPr lang="de-DE" dirty="0" smtClean="0">
              <a:solidFill>
                <a:srgbClr val="FF9900"/>
              </a:solidFill>
            </a:endParaRPr>
          </a:p>
          <a:p>
            <a:pPr algn="ctr"/>
            <a:r>
              <a:rPr lang="de-DE" dirty="0" smtClean="0">
                <a:solidFill>
                  <a:srgbClr val="FF9900"/>
                </a:solidFill>
              </a:rPr>
              <a:t>15.10.2016 </a:t>
            </a:r>
            <a:endParaRPr lang="de-DE" dirty="0">
              <a:solidFill>
                <a:srgbClr val="FF990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80627" y="4282358"/>
            <a:ext cx="898274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000" dirty="0" smtClean="0">
                <a:solidFill>
                  <a:srgbClr val="FF9900"/>
                </a:solidFill>
              </a:rPr>
              <a:t>Erfahrungsbericht</a:t>
            </a:r>
          </a:p>
          <a:p>
            <a:pPr algn="ctr"/>
            <a:r>
              <a:rPr lang="de-DE" sz="2000" dirty="0" smtClean="0">
                <a:solidFill>
                  <a:srgbClr val="FF9900"/>
                </a:solidFill>
              </a:rPr>
              <a:t> </a:t>
            </a:r>
            <a:r>
              <a:rPr lang="de-DE" sz="2000" dirty="0">
                <a:solidFill>
                  <a:srgbClr val="FF9900"/>
                </a:solidFill>
              </a:rPr>
              <a:t>über Anbahnung von </a:t>
            </a:r>
            <a:r>
              <a:rPr lang="de-DE" sz="2000" dirty="0" smtClean="0">
                <a:solidFill>
                  <a:srgbClr val="FF9900"/>
                </a:solidFill>
              </a:rPr>
              <a:t>Kommunikation</a:t>
            </a:r>
            <a:endParaRPr lang="de-DE" sz="2000" dirty="0">
              <a:solidFill>
                <a:srgbClr val="FF99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623389" y="5987327"/>
            <a:ext cx="38972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/>
              <a:t>k</a:t>
            </a:r>
            <a:r>
              <a:rPr lang="de-DE" sz="2000" dirty="0" smtClean="0"/>
              <a:t>erstinalex.autismus@gmail.com</a:t>
            </a:r>
            <a:endParaRPr lang="de-DE" sz="2000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539552" y="6221232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1</a:t>
            </a:fld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190051" y="2924944"/>
            <a:ext cx="2763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400" dirty="0" smtClean="0"/>
              <a:t>FLORIAN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404568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2286000" y="2465280"/>
            <a:ext cx="9143640" cy="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6" name="Rectangle 4"/>
          <p:cNvSpPr/>
          <p:nvPr/>
        </p:nvSpPr>
        <p:spPr>
          <a:xfrm>
            <a:off x="342276" y="4365105"/>
            <a:ext cx="2520485" cy="364487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 smtClean="0">
                <a:ln>
                  <a:noFill/>
                </a:ln>
                <a:latin typeface="Book Antiqua" pitchFamily="18" charset="0"/>
                <a:ea typeface="SimSun" pitchFamily="2"/>
                <a:cs typeface="Times New Roman" pitchFamily="18"/>
              </a:rPr>
              <a:t>Kommunikationsbuch</a:t>
            </a:r>
            <a:endParaRPr lang="de-DE" sz="1600" b="0" i="0" u="none" strike="noStrike" kern="1200" dirty="0">
              <a:ln>
                <a:noFill/>
              </a:ln>
              <a:latin typeface="Book Antiqua" pitchFamily="18" charset="0"/>
              <a:ea typeface="SimSun" pitchFamily="2"/>
              <a:cs typeface="Times New Roman" pitchFamily="18"/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121329" y="337315"/>
            <a:ext cx="69493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2800" dirty="0">
                <a:solidFill>
                  <a:srgbClr val="FF9900"/>
                </a:solidFill>
                <a:latin typeface="Book Antiqua" panose="02040602050305030304" pitchFamily="18" charset="0"/>
              </a:rPr>
              <a:t>Steigern des Wunsches zu kommunizieren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3338855" y="4413982"/>
            <a:ext cx="2404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Book Antiqua" panose="02040602050305030304" pitchFamily="18" charset="0"/>
              </a:rPr>
              <a:t>Spontankommunikation</a:t>
            </a:r>
            <a:endParaRPr lang="de-DE" sz="1600" dirty="0">
              <a:latin typeface="Book Antiqua" panose="0204060205030503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500006" y="4415157"/>
            <a:ext cx="2178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latin typeface="Book Antiqua" panose="02040602050305030304" pitchFamily="18" charset="0"/>
              </a:rPr>
              <a:t>Kommunikationshilfe</a:t>
            </a:r>
            <a:endParaRPr lang="de-DE" sz="1600" dirty="0">
              <a:latin typeface="Book Antiqua" panose="0204060205030503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2945321" y="899428"/>
            <a:ext cx="3191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latin typeface="Book Antiqua" panose="02040602050305030304" pitchFamily="18" charset="0"/>
              </a:rPr>
              <a:t>Kommunikation macht Spaß!</a:t>
            </a:r>
            <a:endParaRPr lang="de-DE" dirty="0">
              <a:latin typeface="Book Antiqua" panose="02040602050305030304" pitchFamily="18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753" y="1696198"/>
            <a:ext cx="90364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dirty="0" smtClean="0">
                <a:latin typeface="Book Antiqua" panose="02040602050305030304" pitchFamily="18" charset="0"/>
              </a:rPr>
              <a:t>Versorgen des Schülers mit Mitteln, </a:t>
            </a:r>
          </a:p>
          <a:p>
            <a:pPr algn="ctr"/>
            <a:r>
              <a:rPr lang="de-DE" sz="2000" dirty="0" smtClean="0">
                <a:latin typeface="Book Antiqua" panose="02040602050305030304" pitchFamily="18" charset="0"/>
              </a:rPr>
              <a:t>seine Wünsche zu kommunizieren</a:t>
            </a:r>
          </a:p>
          <a:p>
            <a:pPr algn="ctr"/>
            <a:endParaRPr lang="de-DE" sz="2000" dirty="0">
              <a:latin typeface="Book Antiqua" panose="02040602050305030304" pitchFamily="18" charset="0"/>
            </a:endParaRPr>
          </a:p>
          <a:p>
            <a:pPr algn="ctr"/>
            <a:r>
              <a:rPr lang="de-DE" sz="2000" dirty="0" smtClean="0">
                <a:latin typeface="Book Antiqua" panose="02040602050305030304" pitchFamily="18" charset="0"/>
              </a:rPr>
              <a:t>Versorgen des Schülers mit Mitteln, </a:t>
            </a:r>
          </a:p>
          <a:p>
            <a:pPr algn="ctr"/>
            <a:r>
              <a:rPr lang="de-DE" sz="2000" dirty="0">
                <a:latin typeface="Book Antiqua" panose="02040602050305030304" pitchFamily="18" charset="0"/>
              </a:rPr>
              <a:t>u</a:t>
            </a:r>
            <a:r>
              <a:rPr lang="de-DE" sz="2000" dirty="0" smtClean="0">
                <a:latin typeface="Book Antiqua" panose="02040602050305030304" pitchFamily="18" charset="0"/>
              </a:rPr>
              <a:t>m interagieren zu können</a:t>
            </a:r>
          </a:p>
          <a:p>
            <a:pPr algn="ctr"/>
            <a:endParaRPr lang="de-DE" sz="2000" dirty="0">
              <a:latin typeface="Book Antiqua" panose="02040602050305030304" pitchFamily="18" charset="0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29279" y="5229200"/>
            <a:ext cx="90364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2400" dirty="0">
                <a:latin typeface="Book Antiqua" panose="02040602050305030304" pitchFamily="18" charset="0"/>
              </a:rPr>
              <a:t>Steigern des Verständnisses und des Bewusstseins </a:t>
            </a:r>
          </a:p>
          <a:p>
            <a:pPr algn="ctr"/>
            <a:r>
              <a:rPr lang="de-DE" sz="2400" dirty="0">
                <a:latin typeface="Book Antiqua" panose="02040602050305030304" pitchFamily="18" charset="0"/>
              </a:rPr>
              <a:t>des Schülers für die Welt um ihn herum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1"/>
          </p:nvPr>
        </p:nvSpPr>
        <p:spPr>
          <a:xfrm>
            <a:off x="329023" y="6309320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10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152280" y="0"/>
            <a:ext cx="8991720" cy="6923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buNone/>
              <a:tabLst/>
            </a:pPr>
            <a:r>
              <a:rPr lang="de-DE" sz="2800" b="1" u="sng">
                <a:uFillTx/>
                <a:latin typeface="Book Antiqua" pitchFamily="18"/>
                <a:ea typeface="Times New Roman" pitchFamily="18"/>
                <a:cs typeface="Times New Roman" pitchFamily="18"/>
              </a:rPr>
              <a:t>Literatur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              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Bernard–Opitz, Vera (2005):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Kinder mit Autismus – Spektrum – Störungen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 (ASS), Stuttgart. Kohlhammer GmbH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Degner, Martin/ Müller, Christoph Michael (2008):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Besonderes Denken- Förderung mit dem TEACCH- Ansatz,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 Nordhausen. Verlag Kleine Wege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Goßlau, Gesine (2001):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Förderung der Kommunikationsfähigkeit am Beispiel eines Kindes mit autistischer Behinderung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, Berlin, Weidler Buchverlag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Gottesleben, Eva (2004):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Strukturierung und Visualisierung als Unterstützung für autistische Menschen,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 Bielefeld. Bethel- Verlag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Häußler, Anne (2005):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Der TEACCH Ansatz zur Förderung von Menschen mit Autismus,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 Dortmund. verlag modernes lernen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Häußler, Anne (2002): </a:t>
            </a:r>
            <a:r>
              <a:rPr lang="de-DE" sz="2000" b="1">
                <a:latin typeface="Book Antiqua" pitchFamily="18"/>
                <a:ea typeface="Times New Roman" pitchFamily="18"/>
                <a:cs typeface="Times New Roman" pitchFamily="18"/>
              </a:rPr>
              <a:t>Beispiele visueller Hilfen und Strukturierungsmöglichkeiten in der Förderung von Menschen mit Autismus</a:t>
            </a:r>
            <a:r>
              <a:rPr lang="de-DE" sz="2000">
                <a:latin typeface="Book Antiqua" pitchFamily="18"/>
                <a:ea typeface="Times New Roman" pitchFamily="18"/>
                <a:cs typeface="Times New Roman" pitchFamily="18"/>
              </a:rPr>
              <a:t>, Rüsselsheim. ©Anne Häußler 2002</a:t>
            </a:r>
          </a:p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de-DE" sz="2000">
              <a:latin typeface="Book Antiqua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644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ihandform 1"/>
          <p:cNvSpPr/>
          <p:nvPr/>
        </p:nvSpPr>
        <p:spPr>
          <a:xfrm>
            <a:off x="3448" y="637740"/>
            <a:ext cx="9144000" cy="5582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Schirmer Dr., Brita (2006): 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Psychotherapie und Autismus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Tübingen,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dgvt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- Verlag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Schopler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Eric/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Reichler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Robert J./ Bashford, Ann/ Lansing, Margaret D./ Marcus, Lee M. (2004): 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PEP- R Entwicklungs- und Verhaltensprofil, Band 1,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Dortmund.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verlag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modernes lernen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Schopler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Eric/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Reichler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Robert J./ Lansing, Margaret (1990): 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Strategien der Entwicklungsförderung, Band 2,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Dortmund.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verlag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modernes lernen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Schopler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Eric/ Lansing, Margaret/ Waters, Leslie (1990): 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Übungsanleitungen zur Förderung autistischer und entwicklungsbehinderter Kinder, Band 3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, Dortmund.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verlag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modernes lernen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 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Schramm, Robert (2008): Arbeitsheft, 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Eine Einführung zu Applied </a:t>
            </a:r>
            <a:r>
              <a:rPr lang="de-DE" sz="2000" b="1" dirty="0" err="1">
                <a:latin typeface="Book Antiqua" pitchFamily="18"/>
                <a:ea typeface="Times New Roman" pitchFamily="18"/>
                <a:cs typeface="Times New Roman" pitchFamily="18"/>
              </a:rPr>
              <a:t>Behavior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 Analysis und Verbal </a:t>
            </a:r>
            <a:r>
              <a:rPr lang="de-DE" sz="2000" b="1" dirty="0" err="1">
                <a:latin typeface="Book Antiqua" pitchFamily="18"/>
                <a:ea typeface="Times New Roman" pitchFamily="18"/>
                <a:cs typeface="Times New Roman" pitchFamily="18"/>
              </a:rPr>
              <a:t>Behavior</a:t>
            </a:r>
            <a:r>
              <a:rPr lang="de-DE" sz="2000" b="1" dirty="0">
                <a:latin typeface="Book Antiqua" pitchFamily="18"/>
                <a:ea typeface="Times New Roman" pitchFamily="18"/>
                <a:cs typeface="Times New Roman" pitchFamily="18"/>
              </a:rPr>
              <a:t>,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 </a:t>
            </a:r>
            <a:r>
              <a:rPr lang="de-DE" sz="2000" dirty="0" err="1">
                <a:latin typeface="Book Antiqua" pitchFamily="18"/>
                <a:ea typeface="Times New Roman" pitchFamily="18"/>
                <a:cs typeface="Times New Roman" pitchFamily="18"/>
              </a:rPr>
              <a:t>Hespe</a:t>
            </a:r>
            <a:r>
              <a:rPr lang="de-DE" sz="2000" dirty="0">
                <a:latin typeface="Book Antiqua" pitchFamily="18"/>
                <a:ea typeface="Times New Roman" pitchFamily="18"/>
                <a:cs typeface="Times New Roman" pitchFamily="18"/>
              </a:rPr>
              <a:t>. Institut Knospe- ABA</a:t>
            </a:r>
          </a:p>
          <a:p>
            <a:pPr marL="0" marR="0" lvl="0" indent="0" rtl="0" hangingPunct="0">
              <a:lnSpc>
                <a:spcPct val="100000"/>
              </a:lnSpc>
              <a:buNone/>
              <a:tabLst/>
            </a:pPr>
            <a:r>
              <a:rPr lang="de-DE" sz="2000" dirty="0">
                <a:latin typeface="Times New Roman" pitchFamily="18"/>
                <a:ea typeface="Times New Roman" pitchFamily="18"/>
                <a:cs typeface="Times New Roman" pitchFamily="18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8359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nktion und Bedeutung von Kommunikati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Grp="1"/>
          </p:cNvSpPr>
          <p:nvPr>
            <p:ph type="body" idx="4294967295"/>
          </p:nvPr>
        </p:nvSpPr>
        <p:spPr>
          <a:xfrm>
            <a:off x="56193" y="404664"/>
            <a:ext cx="9031613" cy="504056"/>
          </a:xfrm>
        </p:spPr>
        <p:txBody>
          <a:bodyPr wrap="square" lIns="91440" tIns="91440" rIns="91440" bIns="45720" anchor="t">
            <a:no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2400" dirty="0" smtClean="0">
                <a:effectLst/>
                <a:latin typeface="Book Antiqua" pitchFamily="16"/>
                <a:cs typeface="Times New Roman" pitchFamily="16"/>
              </a:rPr>
              <a:t>Ganzheitliches </a:t>
            </a:r>
            <a:r>
              <a:rPr lang="de-DE" sz="2400" dirty="0">
                <a:effectLst/>
                <a:latin typeface="Book Antiqua" pitchFamily="16"/>
                <a:cs typeface="Times New Roman" pitchFamily="16"/>
              </a:rPr>
              <a:t>Entwicklungsmodell </a:t>
            </a:r>
            <a:endParaRPr lang="de-DE" sz="2400" dirty="0" smtClean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2400" dirty="0" smtClean="0">
                <a:effectLst/>
                <a:latin typeface="Book Antiqua" pitchFamily="16"/>
                <a:cs typeface="Times New Roman" pitchFamily="16"/>
              </a:rPr>
              <a:t>von A. Fröhlich  </a:t>
            </a:r>
            <a:endParaRPr lang="de-DE" sz="24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2400" dirty="0">
              <a:effectLst/>
              <a:latin typeface="Book Antiqua" pitchFamily="16"/>
              <a:cs typeface="Times New Roman" pitchFamily="16"/>
            </a:endParaRPr>
          </a:p>
        </p:txBody>
      </p:sp>
      <p:sp>
        <p:nvSpPr>
          <p:cNvPr id="6" name="Line 4"/>
          <p:cNvSpPr/>
          <p:nvPr/>
        </p:nvSpPr>
        <p:spPr>
          <a:xfrm>
            <a:off x="3581281" y="2057401"/>
            <a:ext cx="3124081" cy="1447559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7" name="Line 5"/>
          <p:cNvSpPr/>
          <p:nvPr/>
        </p:nvSpPr>
        <p:spPr>
          <a:xfrm>
            <a:off x="2590559" y="3504959"/>
            <a:ext cx="4114800" cy="0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8" name="AutoShape 6"/>
          <p:cNvSpPr/>
          <p:nvPr/>
        </p:nvSpPr>
        <p:spPr>
          <a:xfrm>
            <a:off x="2590919" y="2057400"/>
            <a:ext cx="4114440" cy="289512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0 f0 10800"/>
              <a:gd name="f15" fmla="*/ f11 f1 1"/>
              <a:gd name="f16" fmla="val f14"/>
              <a:gd name="f17" fmla="+- 21600 0 f14"/>
              <a:gd name="f18" fmla="*/ f14 100 1"/>
              <a:gd name="f19" fmla="*/ f14 f12 1"/>
              <a:gd name="f20" fmla="*/ f6 f13 1"/>
              <a:gd name="f21" fmla="*/ 10800 f12 1"/>
              <a:gd name="f22" fmla="*/ 0 f13 1"/>
              <a:gd name="f23" fmla="*/ f15 1 f3"/>
              <a:gd name="f24" fmla="*/ 0 f12 1"/>
              <a:gd name="f25" fmla="*/ 10800 f13 1"/>
              <a:gd name="f26" fmla="*/ 21600 f13 1"/>
              <a:gd name="f27" fmla="*/ 21600 f12 1"/>
              <a:gd name="f28" fmla="*/ f18 1 234"/>
              <a:gd name="f29" fmla="+- f23 0 f2"/>
              <a:gd name="f30" fmla="+- f28 1700 0"/>
              <a:gd name="f31" fmla="+- 21600 0 f30"/>
              <a:gd name="f32" fmla="*/ f30 f12 1"/>
              <a:gd name="f33" fmla="*/ f30 f13 1"/>
              <a:gd name="f34" fmla="*/ f31 f12 1"/>
              <a:gd name="f35" fmla="*/ f31 f13 1"/>
            </a:gdLst>
            <a:ahLst>
              <a:ahXY gdRefX="f0" minX="f6" maxX="f8">
                <a:pos x="f19" y="f2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1" y="f22"/>
              </a:cxn>
              <a:cxn ang="f29">
                <a:pos x="f24" y="f25"/>
              </a:cxn>
              <a:cxn ang="f29">
                <a:pos x="f21" y="f26"/>
              </a:cxn>
              <a:cxn ang="f29">
                <a:pos x="f27" y="f25"/>
              </a:cxn>
            </a:cxnLst>
            <a:rect l="f32" t="f33" r="f34" b="f35"/>
            <a:pathLst>
              <a:path w="21600" h="21600">
                <a:moveTo>
                  <a:pt x="f16" y="f6"/>
                </a:moveTo>
                <a:lnTo>
                  <a:pt x="f17" y="f6"/>
                </a:lnTo>
                <a:lnTo>
                  <a:pt x="f7" y="f8"/>
                </a:lnTo>
                <a:lnTo>
                  <a:pt x="f17" y="f7"/>
                </a:lnTo>
                <a:lnTo>
                  <a:pt x="f16" y="f7"/>
                </a:lnTo>
                <a:lnTo>
                  <a:pt x="f6" y="f8"/>
                </a:lnTo>
                <a:close/>
              </a:path>
            </a:pathLst>
          </a:custGeom>
          <a:noFill/>
          <a:ln w="50760">
            <a:solidFill>
              <a:srgbClr val="FFFF00"/>
            </a:solidFill>
            <a:prstDash val="solid"/>
            <a:miter/>
          </a:ln>
        </p:spPr>
        <p:txBody>
          <a:bodyPr vert="horz" wrap="none" lIns="91440" tIns="91440" rIns="91440" bIns="45720" anchor="ctr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9" name="Line 7"/>
          <p:cNvSpPr/>
          <p:nvPr/>
        </p:nvSpPr>
        <p:spPr>
          <a:xfrm>
            <a:off x="3581281" y="2057400"/>
            <a:ext cx="1441" cy="2895480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0" name="Line 8"/>
          <p:cNvSpPr/>
          <p:nvPr/>
        </p:nvSpPr>
        <p:spPr>
          <a:xfrm>
            <a:off x="5681520" y="2057400"/>
            <a:ext cx="1440" cy="2895480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1" name="Line 9"/>
          <p:cNvSpPr/>
          <p:nvPr/>
        </p:nvSpPr>
        <p:spPr>
          <a:xfrm>
            <a:off x="3581281" y="2057400"/>
            <a:ext cx="2133721" cy="2895480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2" name="Line 10"/>
          <p:cNvSpPr/>
          <p:nvPr/>
        </p:nvSpPr>
        <p:spPr>
          <a:xfrm flipV="1">
            <a:off x="3581281" y="2057040"/>
            <a:ext cx="2057401" cy="2895841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3" name="Line 11"/>
          <p:cNvSpPr/>
          <p:nvPr/>
        </p:nvSpPr>
        <p:spPr>
          <a:xfrm flipH="1">
            <a:off x="3581281" y="3504960"/>
            <a:ext cx="3124081" cy="1447921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4" name="Line 12"/>
          <p:cNvSpPr/>
          <p:nvPr/>
        </p:nvSpPr>
        <p:spPr>
          <a:xfrm flipH="1" flipV="1">
            <a:off x="2590560" y="3504960"/>
            <a:ext cx="3124440" cy="1447921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5" name="Line 13"/>
          <p:cNvSpPr/>
          <p:nvPr/>
        </p:nvSpPr>
        <p:spPr>
          <a:xfrm flipH="1">
            <a:off x="2590560" y="2057401"/>
            <a:ext cx="3048120" cy="1447559"/>
          </a:xfrm>
          <a:prstGeom prst="line">
            <a:avLst/>
          </a:prstGeom>
          <a:noFill/>
          <a:ln w="50760">
            <a:solidFill>
              <a:srgbClr val="FFFF00"/>
            </a:solidFill>
            <a:prstDash val="solid"/>
            <a:round/>
          </a:ln>
        </p:spPr>
        <p:txBody>
          <a:bodyPr vert="horz" wrap="none" lIns="91440" tIns="91440" rIns="91440" bIns="45720" anchor="t" anchorCtr="1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800" b="0" i="0" u="none" strike="noStrike" kern="1200">
              <a:ln>
                <a:noFill/>
              </a:ln>
              <a:latin typeface="Arial" pitchFamily="18"/>
              <a:ea typeface="SimSun" pitchFamily="2"/>
              <a:cs typeface="Mangal" pitchFamily="2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3544020" y="3124440"/>
            <a:ext cx="20559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b="0" i="0" u="none" strike="noStrike" kern="1200" dirty="0">
                <a:ln>
                  <a:noFill/>
                </a:ln>
                <a:latin typeface="Times New Roman" pitchFamily="18"/>
                <a:ea typeface="SimSun" pitchFamily="2"/>
                <a:cs typeface="Mangal" pitchFamily="2"/>
              </a:rPr>
              <a:t>Kommunikation</a:t>
            </a:r>
          </a:p>
        </p:txBody>
      </p:sp>
      <p:sp>
        <p:nvSpPr>
          <p:cNvPr id="17" name="Rectangle 15"/>
          <p:cNvSpPr/>
          <p:nvPr/>
        </p:nvSpPr>
        <p:spPr>
          <a:xfrm>
            <a:off x="2819520" y="1752479"/>
            <a:ext cx="15235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Wahrnehmung</a:t>
            </a:r>
          </a:p>
        </p:txBody>
      </p:sp>
      <p:sp>
        <p:nvSpPr>
          <p:cNvPr id="18" name="Rectangle 16"/>
          <p:cNvSpPr/>
          <p:nvPr/>
        </p:nvSpPr>
        <p:spPr>
          <a:xfrm>
            <a:off x="5029200" y="1752479"/>
            <a:ext cx="15235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Sozialerfahrung</a:t>
            </a:r>
          </a:p>
        </p:txBody>
      </p:sp>
      <p:sp>
        <p:nvSpPr>
          <p:cNvPr id="19" name="Rectangle 17"/>
          <p:cNvSpPr/>
          <p:nvPr/>
        </p:nvSpPr>
        <p:spPr>
          <a:xfrm>
            <a:off x="6705720" y="3352680"/>
            <a:ext cx="15235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Gefühle</a:t>
            </a:r>
          </a:p>
        </p:txBody>
      </p:sp>
      <p:sp>
        <p:nvSpPr>
          <p:cNvPr id="20" name="Rectangle 18"/>
          <p:cNvSpPr/>
          <p:nvPr/>
        </p:nvSpPr>
        <p:spPr>
          <a:xfrm>
            <a:off x="4952880" y="4952880"/>
            <a:ext cx="167616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Körpererfahrung</a:t>
            </a:r>
          </a:p>
        </p:txBody>
      </p:sp>
      <p:sp>
        <p:nvSpPr>
          <p:cNvPr id="21" name="Rectangle 19"/>
          <p:cNvSpPr/>
          <p:nvPr/>
        </p:nvSpPr>
        <p:spPr>
          <a:xfrm>
            <a:off x="2971800" y="4952880"/>
            <a:ext cx="15235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Bewegung</a:t>
            </a:r>
          </a:p>
        </p:txBody>
      </p:sp>
      <p:sp>
        <p:nvSpPr>
          <p:cNvPr id="22" name="Rectangle 20"/>
          <p:cNvSpPr/>
          <p:nvPr/>
        </p:nvSpPr>
        <p:spPr>
          <a:xfrm>
            <a:off x="990719" y="3352680"/>
            <a:ext cx="1523520" cy="304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899"/>
              </a:spcBef>
              <a:spcAft>
                <a:spcPts val="0"/>
              </a:spcAft>
              <a:buNone/>
              <a:tabLst/>
            </a:pPr>
            <a:r>
              <a:rPr lang="de-DE" sz="1400" b="0" i="0" u="none" strike="noStrike" kern="1200">
                <a:ln>
                  <a:noFill/>
                </a:ln>
                <a:solidFill>
                  <a:srgbClr val="FFFFFF"/>
                </a:solidFill>
                <a:latin typeface="Times New Roman" pitchFamily="18"/>
                <a:ea typeface="SimSun" pitchFamily="2"/>
                <a:cs typeface="Mangal" pitchFamily="2"/>
              </a:rPr>
              <a:t>Kognition</a:t>
            </a:r>
          </a:p>
        </p:txBody>
      </p:sp>
      <p:sp>
        <p:nvSpPr>
          <p:cNvPr id="2" name="Rechteck 1"/>
          <p:cNvSpPr/>
          <p:nvPr/>
        </p:nvSpPr>
        <p:spPr>
          <a:xfrm>
            <a:off x="97030" y="5373216"/>
            <a:ext cx="9144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de-DE" dirty="0">
                <a:solidFill>
                  <a:srgbClr val="FFFFFF"/>
                </a:solidFill>
                <a:latin typeface="Book Antiqua"/>
              </a:rPr>
              <a:t> „Das autistische Kind muss in der Lage sein, seine Bedürfnisse und Wünsche mitzuteilen, </a:t>
            </a:r>
            <a:endParaRPr lang="de-DE" dirty="0">
              <a:solidFill>
                <a:srgbClr val="FFFFFF"/>
              </a:solidFill>
              <a:latin typeface="Mangal"/>
            </a:endParaRPr>
          </a:p>
          <a:p>
            <a:pPr lvl="0" algn="ctr"/>
            <a:r>
              <a:rPr lang="de-DE" dirty="0">
                <a:solidFill>
                  <a:srgbClr val="FFFFFF"/>
                </a:solidFill>
                <a:latin typeface="Book Antiqua"/>
              </a:rPr>
              <a:t>damit es ein gewisses Gefühl der Kontrolle über sein eigenes Leben erlangt </a:t>
            </a:r>
          </a:p>
          <a:p>
            <a:pPr lvl="0" algn="ctr"/>
            <a:endParaRPr lang="de-DE" dirty="0">
              <a:solidFill>
                <a:srgbClr val="FFFFFF"/>
              </a:solidFill>
              <a:latin typeface="Mangal"/>
            </a:endParaRPr>
          </a:p>
          <a:p>
            <a:pPr lvl="0" algn="ctr"/>
            <a:r>
              <a:rPr lang="de-DE" b="1" dirty="0">
                <a:solidFill>
                  <a:srgbClr val="FFFFFF"/>
                </a:solidFill>
                <a:latin typeface="Book Antiqua"/>
              </a:rPr>
              <a:t>und sich weniger abhängig fühlt</a:t>
            </a:r>
            <a:r>
              <a:rPr lang="de-DE" dirty="0">
                <a:solidFill>
                  <a:srgbClr val="FFFFFF"/>
                </a:solidFill>
                <a:latin typeface="Book Antiqua"/>
              </a:rPr>
              <a:t>.“</a:t>
            </a:r>
            <a:endParaRPr lang="de-DE" dirty="0">
              <a:solidFill>
                <a:srgbClr val="FFFFFF"/>
              </a:solidFill>
              <a:latin typeface="Mangal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380639" y="6309320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2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unktionelle Bereiche der Entwicklun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34280" y="548680"/>
            <a:ext cx="9036051" cy="863600"/>
          </a:xfrm>
        </p:spPr>
        <p:txBody>
          <a:bodyPr wrap="square" lIns="91440" tIns="9144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de-DE" sz="2800" b="0" i="0" dirty="0">
                <a:solidFill>
                  <a:srgbClr val="FF9900"/>
                </a:solidFill>
                <a:effectLst/>
                <a:latin typeface="Book Antiqua" pitchFamily="18"/>
                <a:cs typeface="Times New Roman" pitchFamily="18"/>
              </a:rPr>
              <a:t>Funktionelle Bereiche der Entwicklung</a:t>
            </a:r>
          </a:p>
        </p:txBody>
      </p:sp>
      <p:sp>
        <p:nvSpPr>
          <p:cNvPr id="5" name="Rectangle 3"/>
          <p:cNvSpPr txBox="1">
            <a:spLocks noGrp="1"/>
          </p:cNvSpPr>
          <p:nvPr>
            <p:ph type="body" idx="4294967295"/>
          </p:nvPr>
        </p:nvSpPr>
        <p:spPr>
          <a:xfrm>
            <a:off x="0" y="1340768"/>
            <a:ext cx="9144000" cy="5137422"/>
          </a:xfrm>
        </p:spPr>
        <p:txBody>
          <a:bodyPr wrap="square" lIns="91440" tIns="91440" rIns="91440" bIns="45720" anchor="t">
            <a:normAutofit fontScale="25000" lnSpcReduction="20000"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3100" dirty="0"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Imitation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Grobmotorik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Wahrnehmung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Feinmotorik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Auge-Hand-Koordination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Kognitive Leistungen</a:t>
            </a: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9600" dirty="0">
              <a:effectLst/>
              <a:latin typeface="Book Antiqua" pitchFamily="16"/>
              <a:cs typeface="Times New Roman" pitchFamily="16"/>
            </a:endParaRPr>
          </a:p>
          <a:p>
            <a:pPr marL="0" lvl="0" indent="0" algn="ct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9600" dirty="0">
                <a:effectLst/>
                <a:latin typeface="Book Antiqua" pitchFamily="16"/>
                <a:cs typeface="Times New Roman" pitchFamily="16"/>
              </a:rPr>
              <a:t>Sprache</a:t>
            </a: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 smtClean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 smtClean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 smtClean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 smtClean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>
              <a:latin typeface="Book Antiqua" pitchFamily="16"/>
              <a:cs typeface="Times New Roman" pitchFamily="16"/>
            </a:endParaRPr>
          </a:p>
          <a:p>
            <a:pPr marL="0" lvl="0" indent="0" algn="l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endParaRPr lang="de-DE" sz="1000" dirty="0">
              <a:latin typeface="Book Antiqua" pitchFamily="16"/>
              <a:cs typeface="Times New Roman" pitchFamily="16"/>
            </a:endParaRPr>
          </a:p>
          <a:p>
            <a:pPr marL="0" lvl="0" indent="0" algn="r">
              <a:lnSpc>
                <a:spcPct val="90000"/>
              </a:lnSpc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5600" dirty="0">
                <a:latin typeface="Book Antiqua" pitchFamily="16"/>
                <a:cs typeface="Times New Roman" pitchFamily="16"/>
              </a:rPr>
              <a:t>Eric </a:t>
            </a:r>
            <a:r>
              <a:rPr lang="de-DE" sz="5600" dirty="0" err="1" smtClean="0">
                <a:latin typeface="Book Antiqua" pitchFamily="16"/>
                <a:cs typeface="Times New Roman" pitchFamily="16"/>
              </a:rPr>
              <a:t>Schopler</a:t>
            </a:r>
            <a:endParaRPr lang="de-DE" sz="5600" dirty="0">
              <a:latin typeface="Book Antiqua" pitchFamily="16"/>
              <a:cs typeface="Times New Roman" pitchFamily="16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95536" y="6237312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3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0" y="836712"/>
            <a:ext cx="9144000" cy="838200"/>
          </a:xfrm>
        </p:spPr>
        <p:txBody>
          <a:bodyPr wrap="square" lIns="91440" tIns="91440" rIns="91440" bIns="4572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ctr">
              <a:buNone/>
            </a:pPr>
            <a:r>
              <a:rPr lang="de-DE" sz="2400" b="0" i="0" dirty="0">
                <a:solidFill>
                  <a:srgbClr val="FF9900"/>
                </a:solidFill>
                <a:effectLst/>
                <a:latin typeface="Book Antiqua" pitchFamily="18"/>
                <a:cs typeface="Times New Roman" pitchFamily="18"/>
              </a:rPr>
              <a:t>     </a:t>
            </a:r>
            <a:r>
              <a:rPr lang="de-DE" sz="2800" b="0" i="0" dirty="0">
                <a:solidFill>
                  <a:srgbClr val="FF9900"/>
                </a:solidFill>
                <a:effectLst/>
                <a:latin typeface="Book Antiqua" pitchFamily="18"/>
                <a:cs typeface="Times New Roman" pitchFamily="18"/>
              </a:rPr>
              <a:t>Imitation von Sprachhandlungen</a:t>
            </a:r>
          </a:p>
        </p:txBody>
      </p:sp>
      <p:sp>
        <p:nvSpPr>
          <p:cNvPr id="7" name="Rectangle 5"/>
          <p:cNvSpPr/>
          <p:nvPr/>
        </p:nvSpPr>
        <p:spPr>
          <a:xfrm>
            <a:off x="3230488" y="2179440"/>
            <a:ext cx="2819160" cy="701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Mundmotorische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Übungen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(Therapeuten)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Book Antiqua" panose="02040602050305030304" pitchFamily="18" charset="0"/>
              <a:ea typeface="SimSun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de-DE" sz="1600" b="0" i="0" u="none" strike="noStrike" kern="1200" dirty="0">
              <a:ln>
                <a:noFill/>
              </a:ln>
              <a:solidFill>
                <a:srgbClr val="FFFFFF"/>
              </a:solidFill>
              <a:latin typeface="Book Antiqua" panose="02040602050305030304" pitchFamily="18" charset="0"/>
              <a:ea typeface="SimSun" pitchFamily="2"/>
              <a:cs typeface="Mangal" pitchFamily="2"/>
            </a:endParaRPr>
          </a:p>
        </p:txBody>
      </p:sp>
      <p:sp>
        <p:nvSpPr>
          <p:cNvPr id="10" name="Rectangle 8"/>
          <p:cNvSpPr/>
          <p:nvPr/>
        </p:nvSpPr>
        <p:spPr>
          <a:xfrm>
            <a:off x="3586888" y="3645024"/>
            <a:ext cx="2106360" cy="100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1440" tIns="91440" rIns="91440" bIns="4572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Nachahmen von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Vokalen,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16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Konsonanten</a:t>
            </a:r>
          </a:p>
        </p:txBody>
      </p:sp>
      <p:sp>
        <p:nvSpPr>
          <p:cNvPr id="11" name="Rectangle 9"/>
          <p:cNvSpPr/>
          <p:nvPr/>
        </p:nvSpPr>
        <p:spPr>
          <a:xfrm>
            <a:off x="360" y="5013176"/>
            <a:ext cx="9143640" cy="1006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1440" tIns="91440" rIns="91440" bIns="45720" anchor="t" compatLnSpc="0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Kommunikationsförderung </a:t>
            </a: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 wird auch in 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die anderen Lernprogramme integriert, </a:t>
            </a:r>
            <a:endParaRPr lang="de-DE" sz="20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Book Antiqua" panose="02040602050305030304" pitchFamily="18" charset="0"/>
              <a:ea typeface="SimSun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so 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dass das Kind einen ausgewogenen Wechsel </a:t>
            </a:r>
            <a:endParaRPr lang="de-DE" sz="2000" b="0" i="0" u="none" strike="noStrike" kern="1200" dirty="0" smtClean="0">
              <a:ln>
                <a:noFill/>
              </a:ln>
              <a:solidFill>
                <a:srgbClr val="FFFFFF"/>
              </a:solidFill>
              <a:latin typeface="Book Antiqua" panose="02040602050305030304" pitchFamily="18" charset="0"/>
              <a:ea typeface="SimSun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de-DE" sz="2000" b="0" i="0" u="none" strike="noStrike" kern="1200" dirty="0" smtClean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der </a:t>
            </a:r>
            <a:r>
              <a:rPr lang="de-DE" sz="2000" b="0" i="0" u="none" strike="noStrike" kern="1200" dirty="0">
                <a:ln>
                  <a:noFill/>
                </a:ln>
                <a:solidFill>
                  <a:srgbClr val="FFFFFF"/>
                </a:solidFill>
                <a:latin typeface="Book Antiqua" panose="02040602050305030304" pitchFamily="18" charset="0"/>
                <a:ea typeface="SimSun" pitchFamily="2"/>
                <a:cs typeface="Mangal" pitchFamily="2"/>
              </a:rPr>
              <a:t>Aufgaben erlebt</a:t>
            </a:r>
          </a:p>
        </p:txBody>
      </p:sp>
    </p:spTree>
    <p:extLst>
      <p:ext uri="{BB962C8B-B14F-4D97-AF65-F5344CB8AC3E}">
        <p14:creationId xmlns:p14="http://schemas.microsoft.com/office/powerpoint/2010/main" val="191011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25760" y="5085185"/>
            <a:ext cx="88924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1600" dirty="0">
              <a:solidFill>
                <a:srgbClr val="FFFFFF"/>
              </a:solidFill>
              <a:latin typeface="Mangal"/>
            </a:endParaRPr>
          </a:p>
          <a:p>
            <a:pPr algn="ctr"/>
            <a:r>
              <a:rPr lang="de-DE" sz="1600" dirty="0">
                <a:solidFill>
                  <a:srgbClr val="FFFFFF"/>
                </a:solidFill>
                <a:latin typeface="Book Antiqua"/>
              </a:rPr>
              <a:t> </a:t>
            </a:r>
            <a:endParaRPr lang="de-DE" sz="1600" dirty="0">
              <a:solidFill>
                <a:srgbClr val="FFFFFF"/>
              </a:solidFill>
              <a:latin typeface="Mangal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332656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de-DE" sz="1600" dirty="0" smtClean="0">
              <a:latin typeface="Book Antiqua"/>
            </a:endParaRPr>
          </a:p>
          <a:p>
            <a:pPr algn="ctr"/>
            <a:r>
              <a:rPr lang="de-DE" sz="2400" dirty="0" smtClean="0">
                <a:latin typeface="Book Antiqua"/>
              </a:rPr>
              <a:t>Ein besseres Verständnis der Umgebung </a:t>
            </a:r>
          </a:p>
          <a:p>
            <a:pPr algn="ctr"/>
            <a:r>
              <a:rPr lang="de-DE" sz="2400" dirty="0" smtClean="0">
                <a:latin typeface="Book Antiqua"/>
              </a:rPr>
              <a:t>durch Anleitung zur „passenden“ Kommunikation</a:t>
            </a:r>
            <a:endParaRPr lang="de-DE" sz="2400" dirty="0">
              <a:latin typeface="Mangal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4106194" y="4064326"/>
            <a:ext cx="899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verbal</a:t>
            </a:r>
            <a:endParaRPr lang="de-DE" sz="2000" dirty="0">
              <a:solidFill>
                <a:srgbClr val="FF9900"/>
              </a:solidFill>
              <a:latin typeface="Book Antiqua" panose="0204060205030503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20191" y="3466568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nonverbal</a:t>
            </a:r>
            <a:endParaRPr lang="de-DE" sz="2000" dirty="0">
              <a:solidFill>
                <a:srgbClr val="FF9900"/>
              </a:solidFill>
              <a:latin typeface="Book Antiqua" panose="0204060205030503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851316" y="1962417"/>
            <a:ext cx="14093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Hilfsmittel</a:t>
            </a:r>
            <a:endParaRPr lang="de-DE" sz="2000" dirty="0">
              <a:solidFill>
                <a:srgbClr val="FF99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099935" y="3664215"/>
            <a:ext cx="2927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Soziale Kommunikation</a:t>
            </a:r>
            <a:endParaRPr lang="de-DE" sz="2000" dirty="0">
              <a:solidFill>
                <a:srgbClr val="FF9900"/>
              </a:solidFill>
              <a:latin typeface="Book Antiqua" panose="02040602050305030304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0" y="5046275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>
                <a:latin typeface="Book Antiqua" panose="02040602050305030304" pitchFamily="18" charset="0"/>
              </a:rPr>
              <a:t>Geben wir dem autistischen Kind die Möglichkeit, </a:t>
            </a:r>
          </a:p>
          <a:p>
            <a:pPr algn="ctr"/>
            <a:r>
              <a:rPr lang="de-DE" sz="2400" b="1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aktiv</a:t>
            </a:r>
            <a:r>
              <a:rPr lang="de-DE" sz="2400" dirty="0" smtClean="0">
                <a:solidFill>
                  <a:srgbClr val="FF9900"/>
                </a:solidFill>
                <a:latin typeface="Book Antiqua" panose="02040602050305030304" pitchFamily="18" charset="0"/>
              </a:rPr>
              <a:t> </a:t>
            </a:r>
            <a:r>
              <a:rPr lang="de-DE" sz="2400" dirty="0" smtClean="0">
                <a:latin typeface="Book Antiqua" panose="02040602050305030304" pitchFamily="18" charset="0"/>
              </a:rPr>
              <a:t>Bedürfnisse, Wünsche oder auch Ablehnung zu kommunizieren, </a:t>
            </a:r>
          </a:p>
          <a:p>
            <a:pPr algn="ctr"/>
            <a:r>
              <a:rPr lang="de-DE" sz="2400" dirty="0" smtClean="0">
                <a:latin typeface="Book Antiqua" panose="02040602050305030304" pitchFamily="18" charset="0"/>
              </a:rPr>
              <a:t>werden aggressive Verhaltensweisen abgebaut.</a:t>
            </a:r>
            <a:endParaRPr lang="de-DE" sz="2400" dirty="0">
              <a:latin typeface="Book Antiqua" panose="0204060205030503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323817" y="6307497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2566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-3583" y="4509120"/>
            <a:ext cx="90364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Zuordnungsaufgaben </a:t>
            </a:r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helfen, </a:t>
            </a:r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ein Verständnis </a:t>
            </a:r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von</a:t>
            </a:r>
          </a:p>
          <a:p>
            <a:pPr lvl="0" algn="ctr" hangingPunct="0"/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/>
            </a:r>
            <a:b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</a:br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 Kategorien</a:t>
            </a:r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,</a:t>
            </a:r>
          </a:p>
          <a:p>
            <a:pPr lvl="0" algn="ctr" hangingPunct="0"/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 </a:t>
            </a:r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Konzepten, </a:t>
            </a:r>
            <a:endParaRPr lang="de-DE" sz="2000" dirty="0" smtClean="0">
              <a:solidFill>
                <a:srgbClr val="FFFFFF"/>
              </a:solidFill>
              <a:latin typeface="Book Antiqua" pitchFamily="18"/>
              <a:ea typeface="Andale Sans UI" pitchFamily="2"/>
              <a:cs typeface="Tahoma" pitchFamily="2"/>
            </a:endParaRPr>
          </a:p>
          <a:p>
            <a:pPr lvl="0" algn="ctr" hangingPunct="0"/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Ursache </a:t>
            </a:r>
            <a:r>
              <a:rPr lang="de-DE" sz="2000" dirty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- Wirkung Zusammenhängen </a:t>
            </a:r>
            <a:endParaRPr lang="de-DE" sz="2000" dirty="0" smtClean="0">
              <a:solidFill>
                <a:srgbClr val="FFFFFF"/>
              </a:solidFill>
              <a:latin typeface="Book Antiqua" pitchFamily="18"/>
              <a:ea typeface="Andale Sans UI" pitchFamily="2"/>
              <a:cs typeface="Tahoma" pitchFamily="2"/>
            </a:endParaRPr>
          </a:p>
          <a:p>
            <a:pPr lvl="0" algn="ctr" hangingPunct="0"/>
            <a:r>
              <a:rPr lang="de-DE" sz="2000" dirty="0" smtClean="0">
                <a:solidFill>
                  <a:srgbClr val="FFFFFF"/>
                </a:solidFill>
                <a:latin typeface="Book Antiqua" pitchFamily="18"/>
                <a:ea typeface="Andale Sans UI" pitchFamily="2"/>
                <a:cs typeface="Tahoma" pitchFamily="2"/>
              </a:rPr>
              <a:t>aufzubauen</a:t>
            </a:r>
          </a:p>
          <a:p>
            <a:pPr lvl="0" algn="ctr" hangingPunct="0"/>
            <a:endParaRPr lang="de-DE" sz="1600" dirty="0">
              <a:solidFill>
                <a:srgbClr val="FFFFFF"/>
              </a:solidFill>
              <a:latin typeface="Book Antiqua" pitchFamily="18"/>
              <a:ea typeface="Andale Sans UI" pitchFamily="2"/>
              <a:cs typeface="Tahoma" pitchFamily="2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50551" y="908720"/>
            <a:ext cx="9036496" cy="326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de-DE" sz="1600" dirty="0" smtClean="0">
              <a:latin typeface="Book Antiqua" pitchFamily="16"/>
            </a:endParaRPr>
          </a:p>
          <a:p>
            <a:pPr lvl="0" algn="ctr"/>
            <a:endParaRPr lang="de-DE" sz="2400" dirty="0" smtClean="0">
              <a:latin typeface="Book Antiqua" pitchFamily="16"/>
            </a:endParaRPr>
          </a:p>
          <a:p>
            <a:pPr lvl="0" algn="ctr"/>
            <a:r>
              <a:rPr lang="de-DE" sz="2400" dirty="0" smtClean="0">
                <a:latin typeface="Book Antiqua" pitchFamily="16"/>
              </a:rPr>
              <a:t>Die </a:t>
            </a:r>
            <a:r>
              <a:rPr lang="de-DE" sz="2400" dirty="0">
                <a:latin typeface="Book Antiqua" pitchFamily="16"/>
              </a:rPr>
              <a:t>Fähigkeit, Gegenstände sortieren, einpassen und richtig zuordnen zu </a:t>
            </a:r>
            <a:r>
              <a:rPr lang="de-DE" sz="2400" dirty="0" smtClean="0">
                <a:latin typeface="Book Antiqua" pitchFamily="16"/>
              </a:rPr>
              <a:t>können</a:t>
            </a:r>
          </a:p>
          <a:p>
            <a:pPr lvl="0" algn="ctr"/>
            <a:r>
              <a:rPr lang="de-DE" sz="2400" dirty="0" smtClean="0">
                <a:latin typeface="Book Antiqua" pitchFamily="16"/>
              </a:rPr>
              <a:t> </a:t>
            </a:r>
            <a:r>
              <a:rPr lang="de-DE" sz="2400" dirty="0">
                <a:latin typeface="Book Antiqua" pitchFamily="16"/>
              </a:rPr>
              <a:t>ist eine wichtige Voraussetzung für die kindliche Entwicklung </a:t>
            </a:r>
            <a:r>
              <a:rPr lang="de-DE" sz="2400" dirty="0" smtClean="0">
                <a:latin typeface="Book Antiqua" pitchFamily="16"/>
              </a:rPr>
              <a:t>von</a:t>
            </a:r>
            <a:endParaRPr lang="de-DE" sz="1600" dirty="0" smtClean="0">
              <a:latin typeface="Book Antiqua" pitchFamily="16"/>
            </a:endParaRPr>
          </a:p>
          <a:p>
            <a:pPr lvl="0" algn="ctr"/>
            <a:endParaRPr lang="de-DE" sz="1600" dirty="0">
              <a:latin typeface="Book Antiqua" pitchFamily="16"/>
            </a:endParaRPr>
          </a:p>
          <a:p>
            <a:pPr lvl="0" algn="ctr"/>
            <a:r>
              <a:rPr lang="de-DE" dirty="0" smtClean="0">
                <a:solidFill>
                  <a:srgbClr val="FF9900"/>
                </a:solidFill>
                <a:latin typeface="Book Antiqua" pitchFamily="16"/>
              </a:rPr>
              <a:t>Denken</a:t>
            </a:r>
          </a:p>
          <a:p>
            <a:pPr lvl="0" algn="ctr"/>
            <a:r>
              <a:rPr lang="de-DE" dirty="0" smtClean="0">
                <a:solidFill>
                  <a:srgbClr val="FF9900"/>
                </a:solidFill>
                <a:latin typeface="Book Antiqua" pitchFamily="16"/>
              </a:rPr>
              <a:t> </a:t>
            </a:r>
            <a:r>
              <a:rPr lang="de-DE" dirty="0">
                <a:solidFill>
                  <a:srgbClr val="FF9900"/>
                </a:solidFill>
                <a:latin typeface="Book Antiqua" pitchFamily="16"/>
              </a:rPr>
              <a:t>Problemlösen </a:t>
            </a:r>
            <a:r>
              <a:rPr lang="de-DE" dirty="0" smtClean="0">
                <a:solidFill>
                  <a:srgbClr val="FF9900"/>
                </a:solidFill>
                <a:latin typeface="Book Antiqua" pitchFamily="16"/>
              </a:rPr>
              <a:t>und</a:t>
            </a:r>
          </a:p>
          <a:p>
            <a:pPr lvl="0" algn="ctr"/>
            <a:r>
              <a:rPr lang="de-DE" dirty="0" smtClean="0">
                <a:solidFill>
                  <a:srgbClr val="FF9900"/>
                </a:solidFill>
                <a:latin typeface="Book Antiqua" pitchFamily="16"/>
              </a:rPr>
              <a:t> </a:t>
            </a:r>
            <a:r>
              <a:rPr lang="de-DE" dirty="0">
                <a:solidFill>
                  <a:srgbClr val="FF9900"/>
                </a:solidFill>
                <a:latin typeface="Book Antiqua" pitchFamily="16"/>
              </a:rPr>
              <a:t>Sprache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2540834" y="554754"/>
            <a:ext cx="40623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solidFill>
                  <a:srgbClr val="FF9900"/>
                </a:solidFill>
                <a:latin typeface="Book Antiqua" pitchFamily="18" charset="0"/>
              </a:rPr>
              <a:t>Zuordnungsprogramme</a:t>
            </a:r>
            <a:endParaRPr lang="de-DE" sz="2800" dirty="0">
              <a:solidFill>
                <a:srgbClr val="FF9900"/>
              </a:solidFill>
              <a:latin typeface="Book Antiqua" pitchFamily="18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395536" y="6237312"/>
            <a:ext cx="2133600" cy="304800"/>
          </a:xfrm>
        </p:spPr>
        <p:txBody>
          <a:bodyPr/>
          <a:lstStyle/>
          <a:p>
            <a:pPr lvl="0"/>
            <a:fld id="{6F707934-9ACD-4B17-BBBF-1A2C240466EB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703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25896" y="836712"/>
            <a:ext cx="903649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de-DE" sz="2400" dirty="0">
                <a:solidFill>
                  <a:srgbClr val="FFFFFF"/>
                </a:solidFill>
                <a:latin typeface="Book Antiqua" pitchFamily="18"/>
                <a:ea typeface="SimSun" pitchFamily="2"/>
                <a:cs typeface="Mangal" pitchFamily="2"/>
              </a:rPr>
              <a:t>Im alltäglichen Leben finden im Unterscheiden </a:t>
            </a:r>
            <a:r>
              <a:rPr lang="de-DE" sz="2400" dirty="0" smtClean="0">
                <a:solidFill>
                  <a:srgbClr val="FFFFFF"/>
                </a:solidFill>
                <a:latin typeface="Book Antiqua" pitchFamily="18"/>
                <a:ea typeface="SimSun" pitchFamily="2"/>
                <a:cs typeface="Mangal" pitchFamily="2"/>
              </a:rPr>
              <a:t>von</a:t>
            </a:r>
          </a:p>
          <a:p>
            <a:pPr lvl="0" algn="ctr" hangingPunct="0"/>
            <a:endParaRPr lang="de-DE" sz="2400" dirty="0">
              <a:solidFill>
                <a:srgbClr val="FFFFFF"/>
              </a:solidFill>
              <a:latin typeface="Book Antiqua" pitchFamily="18"/>
              <a:ea typeface="SimSun" pitchFamily="2"/>
              <a:cs typeface="Mangal" pitchFamily="2"/>
            </a:endParaRPr>
          </a:p>
          <a:p>
            <a:pPr lvl="0" algn="ctr" hangingPunct="0"/>
            <a:r>
              <a:rPr lang="de-DE" sz="2400" dirty="0">
                <a:solidFill>
                  <a:srgbClr val="FFFFFF"/>
                </a:solidFill>
                <a:latin typeface="Book Antiqua" pitchFamily="18"/>
                <a:ea typeface="SimSun" pitchFamily="2"/>
                <a:cs typeface="Mangal" pitchFamily="2"/>
              </a:rPr>
              <a:t> </a:t>
            </a:r>
            <a:r>
              <a:rPr lang="de-DE" sz="2400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Farben</a:t>
            </a:r>
          </a:p>
          <a:p>
            <a:pPr lvl="0" algn="ctr" hangingPunct="0"/>
            <a:r>
              <a:rPr lang="de-DE" sz="2400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 Geräuschen</a:t>
            </a:r>
          </a:p>
          <a:p>
            <a:pPr lvl="0" algn="ctr" hangingPunct="0"/>
            <a:r>
              <a:rPr lang="de-DE" sz="2400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 </a:t>
            </a:r>
            <a:r>
              <a:rPr lang="de-DE" sz="2400" dirty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Materialien </a:t>
            </a:r>
            <a:r>
              <a:rPr lang="de-DE" sz="2400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oder</a:t>
            </a:r>
          </a:p>
          <a:p>
            <a:pPr lvl="0" algn="ctr" hangingPunct="0"/>
            <a:r>
              <a:rPr lang="de-DE" sz="2400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 Gerüchen</a:t>
            </a:r>
          </a:p>
          <a:p>
            <a:pPr lvl="0" algn="ctr" hangingPunct="0"/>
            <a:endParaRPr lang="de-DE" sz="2400" dirty="0">
              <a:solidFill>
                <a:srgbClr val="FF9900"/>
              </a:solidFill>
              <a:latin typeface="Book Antiqua" pitchFamily="18"/>
              <a:ea typeface="SimSun" pitchFamily="2"/>
              <a:cs typeface="Mangal" pitchFamily="2"/>
            </a:endParaRPr>
          </a:p>
          <a:p>
            <a:pPr lvl="0" algn="ctr" hangingPunct="0"/>
            <a:r>
              <a:rPr lang="de-DE" sz="2400" dirty="0">
                <a:latin typeface="Book Antiqua" pitchFamily="18"/>
                <a:ea typeface="SimSun" pitchFamily="2"/>
                <a:cs typeface="Mangal" pitchFamily="2"/>
              </a:rPr>
              <a:t>ständige </a:t>
            </a:r>
            <a:r>
              <a:rPr lang="de-DE" sz="2400" dirty="0" smtClean="0">
                <a:latin typeface="Book Antiqua" pitchFamily="18"/>
                <a:ea typeface="SimSun" pitchFamily="2"/>
                <a:cs typeface="Mangal" pitchFamily="2"/>
              </a:rPr>
              <a:t>Diskriminationsleistungen </a:t>
            </a:r>
            <a:r>
              <a:rPr lang="de-DE" sz="2400" dirty="0">
                <a:latin typeface="Book Antiqua" pitchFamily="18"/>
                <a:ea typeface="SimSun" pitchFamily="2"/>
                <a:cs typeface="Mangal" pitchFamily="2"/>
              </a:rPr>
              <a:t>statt</a:t>
            </a:r>
          </a:p>
        </p:txBody>
      </p:sp>
      <p:sp>
        <p:nvSpPr>
          <p:cNvPr id="3" name="Rechteck 2"/>
          <p:cNvSpPr/>
          <p:nvPr/>
        </p:nvSpPr>
        <p:spPr>
          <a:xfrm>
            <a:off x="-32251" y="4365104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hangingPunct="0"/>
            <a:r>
              <a:rPr lang="de-DE" sz="2400" dirty="0">
                <a:latin typeface="Book Antiqua" pitchFamily="18"/>
                <a:ea typeface="SimSun" pitchFamily="2"/>
                <a:cs typeface="Mangal" pitchFamily="2"/>
              </a:rPr>
              <a:t>Haben Kinder mit Autismus das Prinzip der Zuordnungsaufgaben verstanden,</a:t>
            </a:r>
            <a:br>
              <a:rPr lang="de-DE" sz="2400" dirty="0">
                <a:latin typeface="Book Antiqua" pitchFamily="18"/>
                <a:ea typeface="SimSun" pitchFamily="2"/>
                <a:cs typeface="Mangal" pitchFamily="2"/>
              </a:rPr>
            </a:br>
            <a:r>
              <a:rPr lang="de-DE" sz="2400" dirty="0">
                <a:latin typeface="Book Antiqua" pitchFamily="18"/>
                <a:ea typeface="SimSun" pitchFamily="2"/>
                <a:cs typeface="Mangal" pitchFamily="2"/>
              </a:rPr>
              <a:t>zeigen sie oft große Freude und Motivation </a:t>
            </a:r>
            <a:br>
              <a:rPr lang="de-DE" sz="2400" dirty="0">
                <a:latin typeface="Book Antiqua" pitchFamily="18"/>
                <a:ea typeface="SimSun" pitchFamily="2"/>
                <a:cs typeface="Mangal" pitchFamily="2"/>
              </a:rPr>
            </a:br>
            <a:r>
              <a:rPr lang="de-DE" sz="2400" dirty="0">
                <a:latin typeface="Book Antiqua" pitchFamily="18"/>
                <a:ea typeface="SimSun" pitchFamily="2"/>
                <a:cs typeface="Mangal" pitchFamily="2"/>
              </a:rPr>
              <a:t>bei dieser Art von </a:t>
            </a:r>
            <a:endParaRPr lang="de-DE" sz="2400" dirty="0" smtClean="0">
              <a:latin typeface="Book Antiqua" pitchFamily="18"/>
              <a:ea typeface="SimSun" pitchFamily="2"/>
              <a:cs typeface="Mangal" pitchFamily="2"/>
            </a:endParaRPr>
          </a:p>
          <a:p>
            <a:pPr lvl="0" algn="ctr" hangingPunct="0"/>
            <a:endParaRPr lang="de-DE" sz="2400" dirty="0" smtClean="0">
              <a:latin typeface="Book Antiqua" pitchFamily="18"/>
              <a:ea typeface="SimSun" pitchFamily="2"/>
              <a:cs typeface="Mangal" pitchFamily="2"/>
            </a:endParaRPr>
          </a:p>
          <a:p>
            <a:pPr lvl="0" algn="ctr" hangingPunct="0"/>
            <a:r>
              <a:rPr lang="de-DE" sz="2400" b="1" dirty="0" smtClean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vorhersehbaren </a:t>
            </a:r>
            <a:r>
              <a:rPr lang="de-DE" sz="2400" b="1" dirty="0">
                <a:solidFill>
                  <a:srgbClr val="FF9900"/>
                </a:solidFill>
                <a:latin typeface="Book Antiqua" pitchFamily="18"/>
                <a:ea typeface="SimSun" pitchFamily="2"/>
                <a:cs typeface="Mangal" pitchFamily="2"/>
              </a:rPr>
              <a:t>Aufgaben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>
          <a:xfrm>
            <a:off x="251520" y="6262697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254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07504" y="404664"/>
            <a:ext cx="903649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16000" algn="ctr"/>
            <a:r>
              <a:rPr lang="de-DE" sz="2000" dirty="0" smtClean="0">
                <a:solidFill>
                  <a:srgbClr val="FF950E"/>
                </a:solidFill>
                <a:latin typeface="Book Antiqua" pitchFamily="18"/>
              </a:rPr>
              <a:t>Hauptprogramme</a:t>
            </a:r>
            <a:r>
              <a:rPr lang="de-DE" sz="2000" b="1" dirty="0" smtClean="0">
                <a:solidFill>
                  <a:srgbClr val="FF950E"/>
                </a:solidFill>
                <a:latin typeface="Book Antiqua" pitchFamily="18"/>
              </a:rPr>
              <a:t> – Zuordnung</a:t>
            </a:r>
          </a:p>
          <a:p>
            <a:pPr lvl="0" indent="-216000" algn="ctr"/>
            <a:endParaRPr lang="de-DE" sz="2200" dirty="0" smtClean="0">
              <a:latin typeface="Book Antiqua" pitchFamily="18"/>
            </a:endParaRPr>
          </a:p>
          <a:p>
            <a:pPr lvl="0" indent="-216000" algn="ctr"/>
            <a:endParaRPr lang="de-DE" sz="2000" dirty="0" smtClean="0">
              <a:latin typeface="Book Antiqua" pitchFamily="18"/>
            </a:endParaRPr>
          </a:p>
          <a:p>
            <a:pPr lvl="0" indent="-216000"/>
            <a:r>
              <a:rPr lang="de-DE" sz="2000" dirty="0" smtClean="0">
                <a:latin typeface="Book Antiqua" pitchFamily="18"/>
              </a:rPr>
              <a:t>Zuordnung:</a:t>
            </a:r>
          </a:p>
          <a:p>
            <a:pPr lvl="0" indent="-216000" algn="ctr"/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FFC000"/>
                </a:solidFill>
                <a:latin typeface="Book Antiqua" pitchFamily="18"/>
              </a:rPr>
              <a:t>von identischen Gegenständen</a:t>
            </a:r>
          </a:p>
          <a:p>
            <a:pPr marL="126900" lvl="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Book Antiqua" pitchFamily="18"/>
              </a:rPr>
              <a:t>von identischen Bildern</a:t>
            </a:r>
          </a:p>
          <a:p>
            <a:pPr marL="126900" lvl="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solidFill>
                  <a:srgbClr val="FFC000"/>
                </a:solidFill>
                <a:latin typeface="Book Antiqua" pitchFamily="18"/>
              </a:rPr>
              <a:t>von nicht identischen Gegenständen, </a:t>
            </a:r>
            <a:r>
              <a:rPr lang="de-DE" sz="2000" dirty="0" smtClean="0">
                <a:latin typeface="Book Antiqua" pitchFamily="18"/>
              </a:rPr>
              <a:t>Bildern</a:t>
            </a:r>
          </a:p>
          <a:p>
            <a:pPr marL="126900" lvl="0" indent="-342900">
              <a:buFont typeface="Wingdings" panose="05000000000000000000" pitchFamily="2" charset="2"/>
              <a:buChar char="Ø"/>
            </a:pPr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Book Antiqua" pitchFamily="18"/>
              </a:rPr>
              <a:t>von Gegenständen zu </a:t>
            </a:r>
            <a:r>
              <a:rPr lang="de-DE" sz="2000" dirty="0">
                <a:latin typeface="Book Antiqua" pitchFamily="18"/>
              </a:rPr>
              <a:t>F</a:t>
            </a:r>
            <a:r>
              <a:rPr lang="de-DE" sz="2000" dirty="0" smtClean="0">
                <a:latin typeface="Book Antiqua" pitchFamily="18"/>
              </a:rPr>
              <a:t>otos, Bildern, </a:t>
            </a:r>
            <a:r>
              <a:rPr lang="de-DE" sz="2000" dirty="0" err="1" smtClean="0">
                <a:latin typeface="Book Antiqua" pitchFamily="18"/>
              </a:rPr>
              <a:t>Pictogrammen</a:t>
            </a:r>
            <a:endParaRPr lang="de-DE" sz="2000" dirty="0" smtClean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endParaRPr lang="de-DE" sz="2000" dirty="0">
              <a:latin typeface="Book Antiqua" pitchFamily="18"/>
            </a:endParaRPr>
          </a:p>
          <a:p>
            <a:pPr marL="126900" lvl="0" indent="-342900">
              <a:buFont typeface="Wingdings" panose="05000000000000000000" pitchFamily="2" charset="2"/>
              <a:buChar char="Ø"/>
            </a:pPr>
            <a:r>
              <a:rPr lang="de-DE" sz="2000" dirty="0" smtClean="0">
                <a:latin typeface="Book Antiqua" pitchFamily="18"/>
              </a:rPr>
              <a:t> </a:t>
            </a:r>
            <a:r>
              <a:rPr lang="de-DE" sz="2000" dirty="0" smtClean="0">
                <a:solidFill>
                  <a:srgbClr val="FFC000"/>
                </a:solidFill>
                <a:latin typeface="Book Antiqua" pitchFamily="18"/>
              </a:rPr>
              <a:t>Sortieren von Gegenständen</a:t>
            </a:r>
            <a:r>
              <a:rPr lang="de-DE" sz="2000" dirty="0" smtClean="0">
                <a:latin typeface="Book Antiqua" pitchFamily="18"/>
              </a:rPr>
              <a:t>/ Bildern, </a:t>
            </a:r>
            <a:r>
              <a:rPr lang="de-DE" sz="2000" dirty="0" smtClean="0">
                <a:solidFill>
                  <a:srgbClr val="FFC000"/>
                </a:solidFill>
                <a:latin typeface="Book Antiqua" pitchFamily="18"/>
              </a:rPr>
              <a:t>die zu einer Kategorie gehören</a:t>
            </a:r>
          </a:p>
          <a:p>
            <a:pPr lvl="0" indent="-216000" algn="ctr"/>
            <a:endParaRPr lang="de-DE" sz="2000" dirty="0">
              <a:latin typeface="Book Antiqua" pitchFamily="18"/>
            </a:endParaRPr>
          </a:p>
          <a:p>
            <a:pPr lvl="0" indent="-216000" algn="ctr"/>
            <a:endParaRPr lang="de-DE" sz="2000" dirty="0" smtClean="0">
              <a:latin typeface="Book Antiqua" pitchFamily="18"/>
            </a:endParaRPr>
          </a:p>
          <a:p>
            <a:pPr indent="-216000" algn="ctr"/>
            <a:r>
              <a:rPr lang="de-DE" sz="2000" dirty="0" smtClean="0">
                <a:latin typeface="Book Antiqua" pitchFamily="18"/>
                <a:ea typeface="Andale Sans UI" pitchFamily="2"/>
                <a:cs typeface="Tahoma" pitchFamily="2"/>
              </a:rPr>
              <a:t>ZIEL</a:t>
            </a:r>
          </a:p>
          <a:p>
            <a:pPr indent="-216000" algn="ctr"/>
            <a:r>
              <a:rPr lang="de-DE" sz="2000" dirty="0" smtClean="0">
                <a:latin typeface="Book Antiqua" pitchFamily="18"/>
                <a:ea typeface="Andale Sans UI" pitchFamily="2"/>
                <a:cs typeface="Tahoma" pitchFamily="2"/>
              </a:rPr>
              <a:t>Lernen </a:t>
            </a:r>
            <a:r>
              <a:rPr lang="de-DE" sz="2000" dirty="0">
                <a:latin typeface="Book Antiqua" pitchFamily="18"/>
                <a:ea typeface="Andale Sans UI" pitchFamily="2"/>
                <a:cs typeface="Tahoma" pitchFamily="2"/>
              </a:rPr>
              <a:t>durch Beobachtung und Nachahmung</a:t>
            </a:r>
          </a:p>
          <a:p>
            <a:pPr lvl="0" indent="-216000" algn="ctr"/>
            <a:endParaRPr lang="de-DE" sz="2000" dirty="0">
              <a:latin typeface="Book Antiqua" pitchFamily="18"/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>
          <a:xfrm>
            <a:off x="251520" y="6237312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4320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Grp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 wrap="square" lIns="91440" tIns="91440" rIns="91440" bIns="45720" anchor="t"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None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32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8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4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FF00"/>
              </a:buClr>
              <a:buSzPct val="75000"/>
              <a:buFont typeface="StarSymbol"/>
              <a:buChar char="–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FF00"/>
              </a:buClr>
              <a:buSzPct val="45000"/>
              <a:buFont typeface="StarSymbol"/>
              <a:buChar char="●"/>
              <a:defRPr lang="de-DE" sz="2000" b="0" i="0" u="none" strike="noStrike">
                <a:ln>
                  <a:noFill/>
                </a:ln>
                <a:solidFill>
                  <a:srgbClr val="FFFFFF"/>
                </a:solidFill>
                <a:latin typeface="Thorndale" pitchFamily="18"/>
                <a:ea typeface="Andale Sans UI" pitchFamily="2"/>
                <a:cs typeface="Tahoma" pitchFamily="2"/>
              </a:defRPr>
            </a:lvl9pPr>
          </a:lstStyle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2800" dirty="0"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2800" dirty="0">
                <a:solidFill>
                  <a:srgbClr val="FF9900"/>
                </a:solidFill>
                <a:effectLst/>
                <a:latin typeface="Book Antiqua" pitchFamily="16"/>
                <a:cs typeface="Times New Roman" pitchFamily="16"/>
              </a:rPr>
              <a:t>Unterstützte Kommunikation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 smtClean="0">
              <a:solidFill>
                <a:srgbClr val="FF9900"/>
              </a:solidFill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FF9900"/>
                </a:solidFill>
                <a:effectLst/>
                <a:latin typeface="Book Antiqua" pitchFamily="16"/>
                <a:cs typeface="Times New Roman" pitchFamily="16"/>
              </a:rPr>
              <a:t>Förderung der kommunikativen Möglichkeiten durch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 smtClean="0">
                <a:solidFill>
                  <a:srgbClr val="FF9900"/>
                </a:solidFill>
                <a:effectLst/>
                <a:latin typeface="Book Antiqua" pitchFamily="16"/>
                <a:cs typeface="Times New Roman" pitchFamily="16"/>
              </a:rPr>
              <a:t>Aufbau alternativer Kommunikation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2400" dirty="0">
              <a:solidFill>
                <a:srgbClr val="FF9900"/>
              </a:solidFill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Gebärden (GUK, Kieler Lautgebärde)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PECS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Gestützte Kommunikation (FC)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Elektronische Systeme  (</a:t>
            </a:r>
            <a:r>
              <a:rPr lang="de-DE" sz="1600" dirty="0" err="1">
                <a:effectLst/>
                <a:latin typeface="Book Antiqua" pitchFamily="16"/>
                <a:cs typeface="Times New Roman" pitchFamily="16"/>
              </a:rPr>
              <a:t>Talker</a:t>
            </a: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)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Symbolsysteme (BLISS, LÖB, PCS)</a:t>
            </a: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 Schriftliche </a:t>
            </a:r>
            <a:r>
              <a:rPr lang="de-DE" sz="1600" dirty="0" smtClean="0">
                <a:effectLst/>
                <a:latin typeface="Book Antiqua" pitchFamily="16"/>
                <a:cs typeface="Times New Roman" pitchFamily="16"/>
              </a:rPr>
              <a:t>Kommunikation (Braille)</a:t>
            </a: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endParaRPr lang="de-DE" sz="1600" dirty="0">
              <a:effectLst/>
              <a:latin typeface="Book Antiqua" pitchFamily="16"/>
              <a:cs typeface="Times New Roman" pitchFamily="16"/>
            </a:endParaRPr>
          </a:p>
          <a:p>
            <a:pPr marL="609480" lvl="0" indent="-609120" algn="ctr">
              <a:spcBef>
                <a:spcPts val="638"/>
              </a:spcBef>
              <a:spcAft>
                <a:spcPts val="0"/>
              </a:spcAft>
              <a:buNone/>
            </a:pPr>
            <a:r>
              <a:rPr lang="de-DE" sz="1600" dirty="0">
                <a:effectLst/>
                <a:latin typeface="Book Antiqua" pitchFamily="16"/>
                <a:cs typeface="Times New Roman" pitchFamily="16"/>
              </a:rPr>
              <a:t>Zeichensprache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>
          <a:xfrm>
            <a:off x="251520" y="6309320"/>
            <a:ext cx="2133600" cy="304800"/>
          </a:xfrm>
        </p:spPr>
        <p:txBody>
          <a:bodyPr/>
          <a:lstStyle/>
          <a:p>
            <a:pPr lvl="0"/>
            <a:fld id="{42EA22B1-5425-4D4B-9306-C6149B26F338}" type="slidenum">
              <a:rPr lang="de-DE" smtClean="0"/>
              <a:t>9</a:t>
            </a:fld>
            <a:endParaRPr lang="de-DE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yt-bluegrey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Elementar">
  <a:themeElements>
    <a:clrScheme name="Elementar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r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Bildschirmpräsentation (4:3)</PresentationFormat>
  <Paragraphs>177</Paragraphs>
  <Slides>12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6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Larissa</vt:lpstr>
      <vt:lpstr>Larissa</vt:lpstr>
      <vt:lpstr>Larissa</vt:lpstr>
      <vt:lpstr>Larissa</vt:lpstr>
      <vt:lpstr>lyt-bluegrey</vt:lpstr>
      <vt:lpstr>Elementar</vt:lpstr>
      <vt:lpstr>PowerPoint-Präsentation</vt:lpstr>
      <vt:lpstr>PowerPoint-Präsentation</vt:lpstr>
      <vt:lpstr>Funktionelle Bereiche der Entwicklung</vt:lpstr>
      <vt:lpstr>     Imitation von Sprachhandlungen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eisbär</dc:creator>
  <cp:lastModifiedBy>User</cp:lastModifiedBy>
  <cp:revision>180</cp:revision>
  <dcterms:modified xsi:type="dcterms:W3CDTF">2016-10-14T12:43:56Z</dcterms:modified>
</cp:coreProperties>
</file>